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4"/>
  </p:sldMasterIdLst>
  <p:sldIdLst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FD17C3-01F9-4C86-875D-71C1F5973564}" v="1207" dt="2020-06-05T16:57:47.9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hil Trick" userId="fd171b64-0d65-4e36-aa53-6e562b829afa" providerId="ADAL" clId="{96FD17C3-01F9-4C86-875D-71C1F5973564}"/>
    <pc:docChg chg="undo custSel addSld modSld sldOrd">
      <pc:chgData name="Phil Trick" userId="fd171b64-0d65-4e36-aa53-6e562b829afa" providerId="ADAL" clId="{96FD17C3-01F9-4C86-875D-71C1F5973564}" dt="2020-06-05T16:57:47.913" v="1270" actId="20577"/>
      <pc:docMkLst>
        <pc:docMk/>
      </pc:docMkLst>
      <pc:sldChg chg="modSp mod modAnim">
        <pc:chgData name="Phil Trick" userId="fd171b64-0d65-4e36-aa53-6e562b829afa" providerId="ADAL" clId="{96FD17C3-01F9-4C86-875D-71C1F5973564}" dt="2020-06-05T16:51:41.503" v="548" actId="20577"/>
        <pc:sldMkLst>
          <pc:docMk/>
          <pc:sldMk cId="1107251710" sldId="262"/>
        </pc:sldMkLst>
        <pc:spChg chg="mod">
          <ac:chgData name="Phil Trick" userId="fd171b64-0d65-4e36-aa53-6e562b829afa" providerId="ADAL" clId="{96FD17C3-01F9-4C86-875D-71C1F5973564}" dt="2020-06-05T16:51:07.111" v="343" actId="20577"/>
          <ac:spMkLst>
            <pc:docMk/>
            <pc:sldMk cId="1107251710" sldId="262"/>
            <ac:spMk id="3" creationId="{ECC04B4F-741E-46A3-912F-BFB43538FF21}"/>
          </ac:spMkLst>
        </pc:spChg>
        <pc:spChg chg="mod">
          <ac:chgData name="Phil Trick" userId="fd171b64-0d65-4e36-aa53-6e562b829afa" providerId="ADAL" clId="{96FD17C3-01F9-4C86-875D-71C1F5973564}" dt="2020-06-05T16:51:22.989" v="456" actId="20577"/>
          <ac:spMkLst>
            <pc:docMk/>
            <pc:sldMk cId="1107251710" sldId="262"/>
            <ac:spMk id="4" creationId="{76563824-583A-4AFE-AA8F-5A5D8BB672E1}"/>
          </ac:spMkLst>
        </pc:spChg>
        <pc:spChg chg="mod">
          <ac:chgData name="Phil Trick" userId="fd171b64-0d65-4e36-aa53-6e562b829afa" providerId="ADAL" clId="{96FD17C3-01F9-4C86-875D-71C1F5973564}" dt="2020-06-05T16:51:41.503" v="548" actId="20577"/>
          <ac:spMkLst>
            <pc:docMk/>
            <pc:sldMk cId="1107251710" sldId="262"/>
            <ac:spMk id="6" creationId="{90927515-F9B2-4DE7-BA76-BD15953552E9}"/>
          </ac:spMkLst>
        </pc:spChg>
      </pc:sldChg>
      <pc:sldChg chg="modSp add ord">
        <pc:chgData name="Phil Trick" userId="fd171b64-0d65-4e36-aa53-6e562b829afa" providerId="ADAL" clId="{96FD17C3-01F9-4C86-875D-71C1F5973564}" dt="2020-06-05T16:50:07.895" v="117"/>
        <pc:sldMkLst>
          <pc:docMk/>
          <pc:sldMk cId="2630706431" sldId="263"/>
        </pc:sldMkLst>
        <pc:spChg chg="mod">
          <ac:chgData name="Phil Trick" userId="fd171b64-0d65-4e36-aa53-6e562b829afa" providerId="ADAL" clId="{96FD17C3-01F9-4C86-875D-71C1F5973564}" dt="2020-06-05T16:49:47.662" v="88" actId="20577"/>
          <ac:spMkLst>
            <pc:docMk/>
            <pc:sldMk cId="2630706431" sldId="263"/>
            <ac:spMk id="3" creationId="{ECC04B4F-741E-46A3-912F-BFB43538FF21}"/>
          </ac:spMkLst>
        </pc:spChg>
        <pc:spChg chg="mod">
          <ac:chgData name="Phil Trick" userId="fd171b64-0d65-4e36-aa53-6e562b829afa" providerId="ADAL" clId="{96FD17C3-01F9-4C86-875D-71C1F5973564}" dt="2020-06-05T16:49:59.670" v="115" actId="20577"/>
          <ac:spMkLst>
            <pc:docMk/>
            <pc:sldMk cId="2630706431" sldId="263"/>
            <ac:spMk id="6" creationId="{90927515-F9B2-4DE7-BA76-BD15953552E9}"/>
          </ac:spMkLst>
        </pc:spChg>
      </pc:sldChg>
      <pc:sldChg chg="delSp modSp add mod delAnim modAnim">
        <pc:chgData name="Phil Trick" userId="fd171b64-0d65-4e36-aa53-6e562b829afa" providerId="ADAL" clId="{96FD17C3-01F9-4C86-875D-71C1F5973564}" dt="2020-06-05T16:52:31.466" v="688" actId="478"/>
        <pc:sldMkLst>
          <pc:docMk/>
          <pc:sldMk cId="3909102448" sldId="264"/>
        </pc:sldMkLst>
        <pc:spChg chg="mod">
          <ac:chgData name="Phil Trick" userId="fd171b64-0d65-4e36-aa53-6e562b829afa" providerId="ADAL" clId="{96FD17C3-01F9-4C86-875D-71C1F5973564}" dt="2020-06-05T16:52:16.550" v="677" actId="20577"/>
          <ac:spMkLst>
            <pc:docMk/>
            <pc:sldMk cId="3909102448" sldId="264"/>
            <ac:spMk id="3" creationId="{ECC04B4F-741E-46A3-912F-BFB43538FF21}"/>
          </ac:spMkLst>
        </pc:spChg>
        <pc:spChg chg="del mod">
          <ac:chgData name="Phil Trick" userId="fd171b64-0d65-4e36-aa53-6e562b829afa" providerId="ADAL" clId="{96FD17C3-01F9-4C86-875D-71C1F5973564}" dt="2020-06-05T16:52:27.100" v="687"/>
          <ac:spMkLst>
            <pc:docMk/>
            <pc:sldMk cId="3909102448" sldId="264"/>
            <ac:spMk id="4" creationId="{76563824-583A-4AFE-AA8F-5A5D8BB672E1}"/>
          </ac:spMkLst>
        </pc:spChg>
        <pc:spChg chg="del">
          <ac:chgData name="Phil Trick" userId="fd171b64-0d65-4e36-aa53-6e562b829afa" providerId="ADAL" clId="{96FD17C3-01F9-4C86-875D-71C1F5973564}" dt="2020-06-05T16:52:31.466" v="688" actId="478"/>
          <ac:spMkLst>
            <pc:docMk/>
            <pc:sldMk cId="3909102448" sldId="264"/>
            <ac:spMk id="6" creationId="{90927515-F9B2-4DE7-BA76-BD15953552E9}"/>
          </ac:spMkLst>
        </pc:spChg>
        <pc:spChg chg="mod">
          <ac:chgData name="Phil Trick" userId="fd171b64-0d65-4e36-aa53-6e562b829afa" providerId="ADAL" clId="{96FD17C3-01F9-4C86-875D-71C1F5973564}" dt="2020-06-05T16:51:56.178" v="566" actId="20577"/>
          <ac:spMkLst>
            <pc:docMk/>
            <pc:sldMk cId="3909102448" sldId="264"/>
            <ac:spMk id="8" creationId="{B7D93118-A656-4082-AC70-726C6A4BEC47}"/>
          </ac:spMkLst>
        </pc:spChg>
      </pc:sldChg>
      <pc:sldChg chg="modSp add mod ord">
        <pc:chgData name="Phil Trick" userId="fd171b64-0d65-4e36-aa53-6e562b829afa" providerId="ADAL" clId="{96FD17C3-01F9-4C86-875D-71C1F5973564}" dt="2020-06-05T16:54:06.253" v="989" actId="20577"/>
        <pc:sldMkLst>
          <pc:docMk/>
          <pc:sldMk cId="3160031245" sldId="265"/>
        </pc:sldMkLst>
        <pc:spChg chg="mod">
          <ac:chgData name="Phil Trick" userId="fd171b64-0d65-4e36-aa53-6e562b829afa" providerId="ADAL" clId="{96FD17C3-01F9-4C86-875D-71C1F5973564}" dt="2020-06-05T16:53:34.902" v="830" actId="20577"/>
          <ac:spMkLst>
            <pc:docMk/>
            <pc:sldMk cId="3160031245" sldId="265"/>
            <ac:spMk id="3" creationId="{ECC04B4F-741E-46A3-912F-BFB43538FF21}"/>
          </ac:spMkLst>
        </pc:spChg>
        <pc:spChg chg="mod">
          <ac:chgData name="Phil Trick" userId="fd171b64-0d65-4e36-aa53-6e562b829afa" providerId="ADAL" clId="{96FD17C3-01F9-4C86-875D-71C1F5973564}" dt="2020-06-05T16:54:06.253" v="989" actId="20577"/>
          <ac:spMkLst>
            <pc:docMk/>
            <pc:sldMk cId="3160031245" sldId="265"/>
            <ac:spMk id="4" creationId="{76563824-583A-4AFE-AA8F-5A5D8BB672E1}"/>
          </ac:spMkLst>
        </pc:spChg>
        <pc:spChg chg="mod">
          <ac:chgData name="Phil Trick" userId="fd171b64-0d65-4e36-aa53-6e562b829afa" providerId="ADAL" clId="{96FD17C3-01F9-4C86-875D-71C1F5973564}" dt="2020-06-05T16:52:48.638" v="711" actId="20577"/>
          <ac:spMkLst>
            <pc:docMk/>
            <pc:sldMk cId="3160031245" sldId="265"/>
            <ac:spMk id="8" creationId="{B7D93118-A656-4082-AC70-726C6A4BEC47}"/>
          </ac:spMkLst>
        </pc:spChg>
      </pc:sldChg>
      <pc:sldChg chg="modSp add mod ord">
        <pc:chgData name="Phil Trick" userId="fd171b64-0d65-4e36-aa53-6e562b829afa" providerId="ADAL" clId="{96FD17C3-01F9-4C86-875D-71C1F5973564}" dt="2020-06-05T16:57:47.913" v="1270" actId="20577"/>
        <pc:sldMkLst>
          <pc:docMk/>
          <pc:sldMk cId="1028228806" sldId="266"/>
        </pc:sldMkLst>
        <pc:spChg chg="mod">
          <ac:chgData name="Phil Trick" userId="fd171b64-0d65-4e36-aa53-6e562b829afa" providerId="ADAL" clId="{96FD17C3-01F9-4C86-875D-71C1F5973564}" dt="2020-06-05T16:54:45.298" v="1105" actId="20577"/>
          <ac:spMkLst>
            <pc:docMk/>
            <pc:sldMk cId="1028228806" sldId="266"/>
            <ac:spMk id="3" creationId="{ECC04B4F-741E-46A3-912F-BFB43538FF21}"/>
          </ac:spMkLst>
        </pc:spChg>
        <pc:spChg chg="mod">
          <ac:chgData name="Phil Trick" userId="fd171b64-0d65-4e36-aa53-6e562b829afa" providerId="ADAL" clId="{96FD17C3-01F9-4C86-875D-71C1F5973564}" dt="2020-06-05T16:55:06.429" v="1175" actId="1076"/>
          <ac:spMkLst>
            <pc:docMk/>
            <pc:sldMk cId="1028228806" sldId="266"/>
            <ac:spMk id="4" creationId="{76563824-583A-4AFE-AA8F-5A5D8BB672E1}"/>
          </ac:spMkLst>
        </pc:spChg>
        <pc:spChg chg="mod">
          <ac:chgData name="Phil Trick" userId="fd171b64-0d65-4e36-aa53-6e562b829afa" providerId="ADAL" clId="{96FD17C3-01F9-4C86-875D-71C1F5973564}" dt="2020-06-05T16:54:28.758" v="1005" actId="20577"/>
          <ac:spMkLst>
            <pc:docMk/>
            <pc:sldMk cId="1028228806" sldId="266"/>
            <ac:spMk id="8" creationId="{B7D93118-A656-4082-AC70-726C6A4BEC47}"/>
          </ac:spMkLst>
        </pc:spChg>
        <pc:spChg chg="mod">
          <ac:chgData name="Phil Trick" userId="fd171b64-0d65-4e36-aa53-6e562b829afa" providerId="ADAL" clId="{96FD17C3-01F9-4C86-875D-71C1F5973564}" dt="2020-06-05T16:57:47.913" v="1270" actId="20577"/>
          <ac:spMkLst>
            <pc:docMk/>
            <pc:sldMk cId="1028228806" sldId="266"/>
            <ac:spMk id="9" creationId="{383686F5-C2B0-4763-8554-9F9324FB736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46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111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374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27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550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973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653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454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213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355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484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546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05" r:id="rId6"/>
    <p:sldLayoutId id="2147483701" r:id="rId7"/>
    <p:sldLayoutId id="2147483702" r:id="rId8"/>
    <p:sldLayoutId id="2147483703" r:id="rId9"/>
    <p:sldLayoutId id="2147483704" r:id="rId10"/>
    <p:sldLayoutId id="2147483706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D32896A-91FD-4BE8-A885-9780D6453E78}"/>
              </a:ext>
            </a:extLst>
          </p:cNvPr>
          <p:cNvSpPr txBox="1"/>
          <p:nvPr/>
        </p:nvSpPr>
        <p:spPr>
          <a:xfrm>
            <a:off x="0" y="447869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FFC000"/>
                </a:solidFill>
                <a:latin typeface="Garamond" panose="02020404030301010803" pitchFamily="18" charset="0"/>
              </a:rPr>
              <a:t>AGGREGATION FUNCTIONS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C04B4F-741E-46A3-912F-BFB43538FF21}"/>
              </a:ext>
            </a:extLst>
          </p:cNvPr>
          <p:cNvSpPr txBox="1"/>
          <p:nvPr/>
        </p:nvSpPr>
        <p:spPr>
          <a:xfrm>
            <a:off x="1948542" y="1401976"/>
            <a:ext cx="8294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FFC000"/>
                </a:solidFill>
                <a:latin typeface="Garamond" panose="02020404030301010803" pitchFamily="18" charset="0"/>
              </a:rPr>
              <a:t>Inventory And Review</a:t>
            </a:r>
          </a:p>
        </p:txBody>
      </p:sp>
    </p:spTree>
    <p:extLst>
      <p:ext uri="{BB962C8B-B14F-4D97-AF65-F5344CB8AC3E}">
        <p14:creationId xmlns:p14="http://schemas.microsoft.com/office/powerpoint/2010/main" val="410948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C04B4F-741E-46A3-912F-BFB43538FF21}"/>
              </a:ext>
            </a:extLst>
          </p:cNvPr>
          <p:cNvSpPr txBox="1"/>
          <p:nvPr/>
        </p:nvSpPr>
        <p:spPr>
          <a:xfrm>
            <a:off x="821094" y="2387888"/>
            <a:ext cx="1004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Garamond" panose="02020404030301010803" pitchFamily="18" charset="0"/>
              </a:rPr>
              <a:t>Aggregation functions take multiple inputs in and generate a single resulting output.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563824-583A-4AFE-AA8F-5A5D8BB672E1}"/>
              </a:ext>
            </a:extLst>
          </p:cNvPr>
          <p:cNvSpPr txBox="1"/>
          <p:nvPr/>
        </p:nvSpPr>
        <p:spPr>
          <a:xfrm>
            <a:off x="821093" y="4018052"/>
            <a:ext cx="10049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Garamond" panose="02020404030301010803" pitchFamily="18" charset="0"/>
              </a:rPr>
              <a:t>Examples include SUM, COUNT, AVERAGE, etc.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541746-EFB4-4ACC-86A3-7EFB8152BBBF}"/>
              </a:ext>
            </a:extLst>
          </p:cNvPr>
          <p:cNvSpPr txBox="1"/>
          <p:nvPr/>
        </p:nvSpPr>
        <p:spPr>
          <a:xfrm>
            <a:off x="0" y="447869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FFC000"/>
                </a:solidFill>
                <a:latin typeface="Garamond" panose="02020404030301010803" pitchFamily="18" charset="0"/>
              </a:rPr>
              <a:t>AGGREGATION FUNCTIONS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D93118-A656-4082-AC70-726C6A4BEC47}"/>
              </a:ext>
            </a:extLst>
          </p:cNvPr>
          <p:cNvSpPr txBox="1"/>
          <p:nvPr/>
        </p:nvSpPr>
        <p:spPr>
          <a:xfrm>
            <a:off x="1948542" y="1401976"/>
            <a:ext cx="8294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FFC000"/>
                </a:solidFill>
                <a:latin typeface="Garamond" panose="02020404030301010803" pitchFamily="18" charset="0"/>
              </a:rPr>
              <a:t>What Are They?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3686F5-C2B0-4763-8554-9F9324FB7365}"/>
              </a:ext>
            </a:extLst>
          </p:cNvPr>
          <p:cNvSpPr txBox="1"/>
          <p:nvPr/>
        </p:nvSpPr>
        <p:spPr>
          <a:xfrm>
            <a:off x="821093" y="5094218"/>
            <a:ext cx="10049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Garamond" panose="02020404030301010803" pitchFamily="18" charset="0"/>
              </a:rPr>
              <a:t>Two flavors – standard and “X” versions such as SUMX, COUNTX, AVERAGEX, etc.</a:t>
            </a:r>
          </a:p>
        </p:txBody>
      </p:sp>
    </p:spTree>
    <p:extLst>
      <p:ext uri="{BB962C8B-B14F-4D97-AF65-F5344CB8AC3E}">
        <p14:creationId xmlns:p14="http://schemas.microsoft.com/office/powerpoint/2010/main" val="117072449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C04B4F-741E-46A3-912F-BFB43538FF21}"/>
              </a:ext>
            </a:extLst>
          </p:cNvPr>
          <p:cNvSpPr txBox="1"/>
          <p:nvPr/>
        </p:nvSpPr>
        <p:spPr>
          <a:xfrm>
            <a:off x="821094" y="2387888"/>
            <a:ext cx="1004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Garamond" panose="02020404030301010803" pitchFamily="18" charset="0"/>
              </a:rPr>
              <a:t>The SUM function takes a series of numbers, adds them together, and returns the total.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563824-583A-4AFE-AA8F-5A5D8BB672E1}"/>
              </a:ext>
            </a:extLst>
          </p:cNvPr>
          <p:cNvSpPr txBox="1"/>
          <p:nvPr/>
        </p:nvSpPr>
        <p:spPr>
          <a:xfrm>
            <a:off x="821092" y="3644957"/>
            <a:ext cx="100490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Garamond" panose="02020404030301010803" pitchFamily="18" charset="0"/>
              </a:rPr>
              <a:t>The COUNT function takes a series of numbers, counts them, and returns the number. The COUNTA variation counts any item – text or numbers.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541746-EFB4-4ACC-86A3-7EFB8152BBBF}"/>
              </a:ext>
            </a:extLst>
          </p:cNvPr>
          <p:cNvSpPr txBox="1"/>
          <p:nvPr/>
        </p:nvSpPr>
        <p:spPr>
          <a:xfrm>
            <a:off x="0" y="447869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FFC000"/>
                </a:solidFill>
                <a:latin typeface="Garamond" panose="02020404030301010803" pitchFamily="18" charset="0"/>
              </a:rPr>
              <a:t>AGGREGATION FUNCTIONS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D93118-A656-4082-AC70-726C6A4BEC47}"/>
              </a:ext>
            </a:extLst>
          </p:cNvPr>
          <p:cNvSpPr txBox="1"/>
          <p:nvPr/>
        </p:nvSpPr>
        <p:spPr>
          <a:xfrm>
            <a:off x="1948542" y="1401976"/>
            <a:ext cx="8294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FFC000"/>
                </a:solidFill>
                <a:latin typeface="Garamond" panose="02020404030301010803" pitchFamily="18" charset="0"/>
              </a:rPr>
              <a:t>Basic Aggregations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3686F5-C2B0-4763-8554-9F9324FB7365}"/>
              </a:ext>
            </a:extLst>
          </p:cNvPr>
          <p:cNvSpPr txBox="1"/>
          <p:nvPr/>
        </p:nvSpPr>
        <p:spPr>
          <a:xfrm>
            <a:off x="821092" y="5456024"/>
            <a:ext cx="10049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Garamond" panose="02020404030301010803" pitchFamily="18" charset="0"/>
              </a:rPr>
              <a:t>The PRODUCT function takes a series of numbers, multiplies them together, and returns the total.</a:t>
            </a:r>
          </a:p>
        </p:txBody>
      </p:sp>
    </p:spTree>
    <p:extLst>
      <p:ext uri="{BB962C8B-B14F-4D97-AF65-F5344CB8AC3E}">
        <p14:creationId xmlns:p14="http://schemas.microsoft.com/office/powerpoint/2010/main" val="313711433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C04B4F-741E-46A3-912F-BFB43538FF21}"/>
              </a:ext>
            </a:extLst>
          </p:cNvPr>
          <p:cNvSpPr txBox="1"/>
          <p:nvPr/>
        </p:nvSpPr>
        <p:spPr>
          <a:xfrm>
            <a:off x="821094" y="2387888"/>
            <a:ext cx="1004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Garamond" panose="02020404030301010803" pitchFamily="18" charset="0"/>
              </a:rPr>
              <a:t>The MAX function takes a series of numbers, finds the largest value, and returns it.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563824-583A-4AFE-AA8F-5A5D8BB672E1}"/>
              </a:ext>
            </a:extLst>
          </p:cNvPr>
          <p:cNvSpPr txBox="1"/>
          <p:nvPr/>
        </p:nvSpPr>
        <p:spPr>
          <a:xfrm>
            <a:off x="821092" y="3644957"/>
            <a:ext cx="10049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Garamond" panose="02020404030301010803" pitchFamily="18" charset="0"/>
              </a:rPr>
              <a:t>The MIN function takes a series of numbers, finds the smallest value, and returns it.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541746-EFB4-4ACC-86A3-7EFB8152BBBF}"/>
              </a:ext>
            </a:extLst>
          </p:cNvPr>
          <p:cNvSpPr txBox="1"/>
          <p:nvPr/>
        </p:nvSpPr>
        <p:spPr>
          <a:xfrm>
            <a:off x="0" y="447869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FFC000"/>
                </a:solidFill>
                <a:latin typeface="Garamond" panose="02020404030301010803" pitchFamily="18" charset="0"/>
              </a:rPr>
              <a:t>AGGREGATION FUNCTIONS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D93118-A656-4082-AC70-726C6A4BEC47}"/>
              </a:ext>
            </a:extLst>
          </p:cNvPr>
          <p:cNvSpPr txBox="1"/>
          <p:nvPr/>
        </p:nvSpPr>
        <p:spPr>
          <a:xfrm>
            <a:off x="1948542" y="1401976"/>
            <a:ext cx="8294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FFC000"/>
                </a:solidFill>
                <a:latin typeface="Garamond" panose="02020404030301010803" pitchFamily="18" charset="0"/>
              </a:rPr>
              <a:t>Basic Aggregations</a:t>
            </a:r>
          </a:p>
        </p:txBody>
      </p:sp>
    </p:spTree>
    <p:extLst>
      <p:ext uri="{BB962C8B-B14F-4D97-AF65-F5344CB8AC3E}">
        <p14:creationId xmlns:p14="http://schemas.microsoft.com/office/powerpoint/2010/main" val="85360316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C04B4F-741E-46A3-912F-BFB43538FF21}"/>
              </a:ext>
            </a:extLst>
          </p:cNvPr>
          <p:cNvSpPr txBox="1"/>
          <p:nvPr/>
        </p:nvSpPr>
        <p:spPr>
          <a:xfrm>
            <a:off x="821094" y="2387888"/>
            <a:ext cx="1004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Garamond" panose="02020404030301010803" pitchFamily="18" charset="0"/>
              </a:rPr>
              <a:t>The AVERAGE function takes a series of numbers, calculates the linear mean, and returns that value.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563824-583A-4AFE-AA8F-5A5D8BB672E1}"/>
              </a:ext>
            </a:extLst>
          </p:cNvPr>
          <p:cNvSpPr txBox="1"/>
          <p:nvPr/>
        </p:nvSpPr>
        <p:spPr>
          <a:xfrm>
            <a:off x="821093" y="3743132"/>
            <a:ext cx="104689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Garamond" panose="02020404030301010803" pitchFamily="18" charset="0"/>
              </a:rPr>
              <a:t>The MEDIAN function takes a series of numbers, finds the median [or 50</a:t>
            </a:r>
            <a:r>
              <a:rPr lang="en-US" sz="3600" baseline="30000" dirty="0">
                <a:solidFill>
                  <a:srgbClr val="FFC000"/>
                </a:solidFill>
                <a:latin typeface="Garamond" panose="02020404030301010803" pitchFamily="18" charset="0"/>
              </a:rPr>
              <a:t>th</a:t>
            </a:r>
            <a:r>
              <a:rPr lang="en-US" sz="3600" dirty="0">
                <a:solidFill>
                  <a:srgbClr val="FFC000"/>
                </a:solidFill>
                <a:latin typeface="Garamond" panose="02020404030301010803" pitchFamily="18" charset="0"/>
              </a:rPr>
              <a:t> percentile], and returns that value.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541746-EFB4-4ACC-86A3-7EFB8152BBBF}"/>
              </a:ext>
            </a:extLst>
          </p:cNvPr>
          <p:cNvSpPr txBox="1"/>
          <p:nvPr/>
        </p:nvSpPr>
        <p:spPr>
          <a:xfrm>
            <a:off x="0" y="447869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FFC000"/>
                </a:solidFill>
                <a:latin typeface="Garamond" panose="02020404030301010803" pitchFamily="18" charset="0"/>
              </a:rPr>
              <a:t>AGGREGATION FUNCTIONS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D93118-A656-4082-AC70-726C6A4BEC47}"/>
              </a:ext>
            </a:extLst>
          </p:cNvPr>
          <p:cNvSpPr txBox="1"/>
          <p:nvPr/>
        </p:nvSpPr>
        <p:spPr>
          <a:xfrm>
            <a:off x="1948542" y="1401976"/>
            <a:ext cx="8294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FFC000"/>
                </a:solidFill>
                <a:latin typeface="Garamond" panose="02020404030301010803" pitchFamily="18" charset="0"/>
              </a:rPr>
              <a:t>Statistical Aggregations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927515-F9B2-4DE7-BA76-BD15953552E9}"/>
              </a:ext>
            </a:extLst>
          </p:cNvPr>
          <p:cNvSpPr txBox="1"/>
          <p:nvPr/>
        </p:nvSpPr>
        <p:spPr>
          <a:xfrm>
            <a:off x="821093" y="5098376"/>
            <a:ext cx="104689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Garamond" panose="02020404030301010803" pitchFamily="18" charset="0"/>
              </a:rPr>
              <a:t>The GEOMEAN function takes a series of numbers, calculates the geometric mean, and returns that value.</a:t>
            </a:r>
          </a:p>
        </p:txBody>
      </p:sp>
    </p:spTree>
    <p:extLst>
      <p:ext uri="{BB962C8B-B14F-4D97-AF65-F5344CB8AC3E}">
        <p14:creationId xmlns:p14="http://schemas.microsoft.com/office/powerpoint/2010/main" val="263070643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C04B4F-741E-46A3-912F-BFB43538FF21}"/>
              </a:ext>
            </a:extLst>
          </p:cNvPr>
          <p:cNvSpPr txBox="1"/>
          <p:nvPr/>
        </p:nvSpPr>
        <p:spPr>
          <a:xfrm>
            <a:off x="821094" y="2387888"/>
            <a:ext cx="1004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Garamond" panose="02020404030301010803" pitchFamily="18" charset="0"/>
              </a:rPr>
              <a:t>The VAR.P and VAR.S functions calculate the population or sample variance of a series of numbers.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563824-583A-4AFE-AA8F-5A5D8BB672E1}"/>
              </a:ext>
            </a:extLst>
          </p:cNvPr>
          <p:cNvSpPr txBox="1"/>
          <p:nvPr/>
        </p:nvSpPr>
        <p:spPr>
          <a:xfrm>
            <a:off x="821093" y="3743132"/>
            <a:ext cx="104689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Garamond" panose="02020404030301010803" pitchFamily="18" charset="0"/>
              </a:rPr>
              <a:t>The STDEV.P and STDEV.S functions calculate the population or sample standard deviations for a series of numbers.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541746-EFB4-4ACC-86A3-7EFB8152BBBF}"/>
              </a:ext>
            </a:extLst>
          </p:cNvPr>
          <p:cNvSpPr txBox="1"/>
          <p:nvPr/>
        </p:nvSpPr>
        <p:spPr>
          <a:xfrm>
            <a:off x="0" y="447869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FFC000"/>
                </a:solidFill>
                <a:latin typeface="Garamond" panose="02020404030301010803" pitchFamily="18" charset="0"/>
              </a:rPr>
              <a:t>AGGREGATION FUNCTIONS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D93118-A656-4082-AC70-726C6A4BEC47}"/>
              </a:ext>
            </a:extLst>
          </p:cNvPr>
          <p:cNvSpPr txBox="1"/>
          <p:nvPr/>
        </p:nvSpPr>
        <p:spPr>
          <a:xfrm>
            <a:off x="1948542" y="1401976"/>
            <a:ext cx="8294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FFC000"/>
                </a:solidFill>
                <a:latin typeface="Garamond" panose="02020404030301010803" pitchFamily="18" charset="0"/>
              </a:rPr>
              <a:t>Statistical Aggregations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927515-F9B2-4DE7-BA76-BD15953552E9}"/>
              </a:ext>
            </a:extLst>
          </p:cNvPr>
          <p:cNvSpPr txBox="1"/>
          <p:nvPr/>
        </p:nvSpPr>
        <p:spPr>
          <a:xfrm>
            <a:off x="821093" y="5456024"/>
            <a:ext cx="104689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Garamond" panose="02020404030301010803" pitchFamily="18" charset="0"/>
              </a:rPr>
              <a:t>The population version divides by N while the sample version divides by N-1.</a:t>
            </a:r>
          </a:p>
        </p:txBody>
      </p:sp>
    </p:spTree>
    <p:extLst>
      <p:ext uri="{BB962C8B-B14F-4D97-AF65-F5344CB8AC3E}">
        <p14:creationId xmlns:p14="http://schemas.microsoft.com/office/powerpoint/2010/main" val="110725171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C04B4F-741E-46A3-912F-BFB43538FF21}"/>
              </a:ext>
            </a:extLst>
          </p:cNvPr>
          <p:cNvSpPr txBox="1"/>
          <p:nvPr/>
        </p:nvSpPr>
        <p:spPr>
          <a:xfrm>
            <a:off x="821094" y="2387888"/>
            <a:ext cx="1004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Garamond" panose="02020404030301010803" pitchFamily="18" charset="0"/>
              </a:rPr>
              <a:t>The CONCATENATE function takes a series of text values and combines them together left-to-right.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541746-EFB4-4ACC-86A3-7EFB8152BBBF}"/>
              </a:ext>
            </a:extLst>
          </p:cNvPr>
          <p:cNvSpPr txBox="1"/>
          <p:nvPr/>
        </p:nvSpPr>
        <p:spPr>
          <a:xfrm>
            <a:off x="0" y="447869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FFC000"/>
                </a:solidFill>
                <a:latin typeface="Garamond" panose="02020404030301010803" pitchFamily="18" charset="0"/>
              </a:rPr>
              <a:t>AGGREGATION FUNCTIONS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D93118-A656-4082-AC70-726C6A4BEC47}"/>
              </a:ext>
            </a:extLst>
          </p:cNvPr>
          <p:cNvSpPr txBox="1"/>
          <p:nvPr/>
        </p:nvSpPr>
        <p:spPr>
          <a:xfrm>
            <a:off x="1948542" y="1401976"/>
            <a:ext cx="8294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FFC000"/>
                </a:solidFill>
                <a:latin typeface="Garamond" panose="02020404030301010803" pitchFamily="18" charset="0"/>
              </a:rPr>
              <a:t>Text Aggregations</a:t>
            </a:r>
          </a:p>
        </p:txBody>
      </p:sp>
    </p:spTree>
    <p:extLst>
      <p:ext uri="{BB962C8B-B14F-4D97-AF65-F5344CB8AC3E}">
        <p14:creationId xmlns:p14="http://schemas.microsoft.com/office/powerpoint/2010/main" val="390910244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C04B4F-741E-46A3-912F-BFB43538FF21}"/>
              </a:ext>
            </a:extLst>
          </p:cNvPr>
          <p:cNvSpPr txBox="1"/>
          <p:nvPr/>
        </p:nvSpPr>
        <p:spPr>
          <a:xfrm>
            <a:off x="821094" y="2387888"/>
            <a:ext cx="1004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Garamond" panose="02020404030301010803" pitchFamily="18" charset="0"/>
              </a:rPr>
              <a:t>Every aggregation listed has an “X” version such as COUNTX, STDEVX.P, or GEOMEANX.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563824-583A-4AFE-AA8F-5A5D8BB672E1}"/>
              </a:ext>
            </a:extLst>
          </p:cNvPr>
          <p:cNvSpPr txBox="1"/>
          <p:nvPr/>
        </p:nvSpPr>
        <p:spPr>
          <a:xfrm>
            <a:off x="821092" y="3644957"/>
            <a:ext cx="10049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Garamond" panose="02020404030301010803" pitchFamily="18" charset="0"/>
              </a:rPr>
              <a:t>The “X” version will perform the computation by aggregating each row across a specified table.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541746-EFB4-4ACC-86A3-7EFB8152BBBF}"/>
              </a:ext>
            </a:extLst>
          </p:cNvPr>
          <p:cNvSpPr txBox="1"/>
          <p:nvPr/>
        </p:nvSpPr>
        <p:spPr>
          <a:xfrm>
            <a:off x="0" y="447869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FFC000"/>
                </a:solidFill>
                <a:latin typeface="Garamond" panose="02020404030301010803" pitchFamily="18" charset="0"/>
              </a:rPr>
              <a:t>AGGREGATION FUNCTIONS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D93118-A656-4082-AC70-726C6A4BEC47}"/>
              </a:ext>
            </a:extLst>
          </p:cNvPr>
          <p:cNvSpPr txBox="1"/>
          <p:nvPr/>
        </p:nvSpPr>
        <p:spPr>
          <a:xfrm>
            <a:off x="1948542" y="1401976"/>
            <a:ext cx="8294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FFC000"/>
                </a:solidFill>
                <a:latin typeface="Garamond" panose="02020404030301010803" pitchFamily="18" charset="0"/>
              </a:rPr>
              <a:t>The “X” Versions</a:t>
            </a:r>
          </a:p>
        </p:txBody>
      </p:sp>
    </p:spTree>
    <p:extLst>
      <p:ext uri="{BB962C8B-B14F-4D97-AF65-F5344CB8AC3E}">
        <p14:creationId xmlns:p14="http://schemas.microsoft.com/office/powerpoint/2010/main" val="316003124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C04B4F-741E-46A3-912F-BFB43538FF21}"/>
              </a:ext>
            </a:extLst>
          </p:cNvPr>
          <p:cNvSpPr txBox="1"/>
          <p:nvPr/>
        </p:nvSpPr>
        <p:spPr>
          <a:xfrm>
            <a:off x="821094" y="2387888"/>
            <a:ext cx="1004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Garamond" panose="02020404030301010803" pitchFamily="18" charset="0"/>
              </a:rPr>
              <a:t>Aggregation functions take a series or array of inputs and generate a singular output.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563824-583A-4AFE-AA8F-5A5D8BB672E1}"/>
              </a:ext>
            </a:extLst>
          </p:cNvPr>
          <p:cNvSpPr txBox="1"/>
          <p:nvPr/>
        </p:nvSpPr>
        <p:spPr>
          <a:xfrm>
            <a:off x="821092" y="3848355"/>
            <a:ext cx="10049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Garamond" panose="02020404030301010803" pitchFamily="18" charset="0"/>
              </a:rPr>
              <a:t>All measures involve the use of at least one aggregation function.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541746-EFB4-4ACC-86A3-7EFB8152BBBF}"/>
              </a:ext>
            </a:extLst>
          </p:cNvPr>
          <p:cNvSpPr txBox="1"/>
          <p:nvPr/>
        </p:nvSpPr>
        <p:spPr>
          <a:xfrm>
            <a:off x="0" y="447869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FFC000"/>
                </a:solidFill>
                <a:latin typeface="Garamond" panose="02020404030301010803" pitchFamily="18" charset="0"/>
              </a:rPr>
              <a:t>AGGREGATION FUNCTIONS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D93118-A656-4082-AC70-726C6A4BEC47}"/>
              </a:ext>
            </a:extLst>
          </p:cNvPr>
          <p:cNvSpPr txBox="1"/>
          <p:nvPr/>
        </p:nvSpPr>
        <p:spPr>
          <a:xfrm>
            <a:off x="1948542" y="1401976"/>
            <a:ext cx="8294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FFC000"/>
                </a:solidFill>
                <a:latin typeface="Garamond" panose="02020404030301010803" pitchFamily="18" charset="0"/>
              </a:rPr>
              <a:t>In Conclusion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3686F5-C2B0-4763-8554-9F9324FB7365}"/>
              </a:ext>
            </a:extLst>
          </p:cNvPr>
          <p:cNvSpPr txBox="1"/>
          <p:nvPr/>
        </p:nvSpPr>
        <p:spPr>
          <a:xfrm>
            <a:off x="821093" y="5308822"/>
            <a:ext cx="10049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Garamond" panose="02020404030301010803" pitchFamily="18" charset="0"/>
              </a:rPr>
              <a:t>Standard functions for basic measures or “X” functions for more </a:t>
            </a:r>
            <a:r>
              <a:rPr lang="en-US" sz="3600">
                <a:solidFill>
                  <a:srgbClr val="FFC000"/>
                </a:solidFill>
                <a:latin typeface="Garamond" panose="02020404030301010803" pitchFamily="18" charset="0"/>
              </a:rPr>
              <a:t>specialized measures.</a:t>
            </a:r>
            <a:endParaRPr lang="en-US" sz="3600" dirty="0">
              <a:solidFill>
                <a:srgbClr val="FFC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22880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</p:bldLst>
  </p:timing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Sketchy_SerifHand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D9DB221F94674E99D0C9EEE0F6FDCB" ma:contentTypeVersion="13" ma:contentTypeDescription="Create a new document." ma:contentTypeScope="" ma:versionID="9ca4891b29d7224050fd96635a7d09b0">
  <xsd:schema xmlns:xsd="http://www.w3.org/2001/XMLSchema" xmlns:xs="http://www.w3.org/2001/XMLSchema" xmlns:p="http://schemas.microsoft.com/office/2006/metadata/properties" xmlns:ns3="279a05a6-81e5-487d-acbe-92fb4867d5cf" xmlns:ns4="ea14c6da-af7c-44c0-b209-1a3b98ffd24b" targetNamespace="http://schemas.microsoft.com/office/2006/metadata/properties" ma:root="true" ma:fieldsID="8ed5cb25022554078e87bf3f5ff0d559" ns3:_="" ns4:_="">
    <xsd:import namespace="279a05a6-81e5-487d-acbe-92fb4867d5cf"/>
    <xsd:import namespace="ea14c6da-af7c-44c0-b209-1a3b98ffd24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9a05a6-81e5-487d-acbe-92fb4867d5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14c6da-af7c-44c0-b209-1a3b98ffd24b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E2565AD-CD0E-43F2-8A14-EB5CC3EA8F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9a05a6-81e5-487d-acbe-92fb4867d5cf"/>
    <ds:schemaRef ds:uri="ea14c6da-af7c-44c0-b209-1a3b98ffd24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803884D-A1F6-453D-A1CC-27ECAE415E7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471DAF7-70E8-444E-A7D5-85EB1432499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1055</TotalTime>
  <Words>396</Words>
  <Application>Microsoft Office PowerPoint</Application>
  <PresentationFormat>Widescreen</PresentationFormat>
  <Paragraphs>38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Garamond</vt:lpstr>
      <vt:lpstr>Modern Love</vt:lpstr>
      <vt:lpstr>The Hand</vt:lpstr>
      <vt:lpstr>SketchyVTI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 Trick</dc:creator>
  <cp:lastModifiedBy>Phil Trick</cp:lastModifiedBy>
  <cp:revision>9</cp:revision>
  <dcterms:created xsi:type="dcterms:W3CDTF">2020-06-04T23:22:37Z</dcterms:created>
  <dcterms:modified xsi:type="dcterms:W3CDTF">2020-06-05T16:57:49Z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0x010100ACD9DB221F94674E99D0C9EEE0F6FDCB</vt:lpwstr>
  </property>
</Properties>
</file>